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26"/>
  </p:notesMasterIdLst>
  <p:sldIdLst>
    <p:sldId id="256" r:id="rId2"/>
    <p:sldId id="301" r:id="rId3"/>
    <p:sldId id="293" r:id="rId4"/>
    <p:sldId id="305" r:id="rId5"/>
    <p:sldId id="302" r:id="rId6"/>
    <p:sldId id="303" r:id="rId7"/>
    <p:sldId id="271" r:id="rId8"/>
    <p:sldId id="295" r:id="rId9"/>
    <p:sldId id="296" r:id="rId10"/>
    <p:sldId id="300" r:id="rId11"/>
    <p:sldId id="297" r:id="rId12"/>
    <p:sldId id="275" r:id="rId13"/>
    <p:sldId id="278" r:id="rId14"/>
    <p:sldId id="306" r:id="rId15"/>
    <p:sldId id="298" r:id="rId16"/>
    <p:sldId id="299" r:id="rId17"/>
    <p:sldId id="283" r:id="rId18"/>
    <p:sldId id="289" r:id="rId19"/>
    <p:sldId id="284" r:id="rId20"/>
    <p:sldId id="285" r:id="rId21"/>
    <p:sldId id="286" r:id="rId22"/>
    <p:sldId id="287" r:id="rId23"/>
    <p:sldId id="290" r:id="rId24"/>
    <p:sldId id="28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C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605AA12-C174-4EA5-BE86-46E5D80BB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19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30DFD2-D10A-469B-8424-30420C5C127E}" type="slidenum">
              <a:rPr lang="en-US"/>
              <a:pPr/>
              <a:t>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2C79B5E-812E-47C0-A603-5A1CA4ADB3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 useBgFill="1">
        <p:nvSpPr>
          <p:cNvPr id="12" name="Rounded Rectangle 11"/>
          <p:cNvSpPr/>
          <p:nvPr userDrawn="1"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XB Kayhan" pitchFamily="2" charset="-78"/>
              <a:cs typeface="XB Kayh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1588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239F3-1DEF-4A2E-8D79-06ADA75AB5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93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13EDC-882A-4A39-AAF2-EF7C823323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6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8B0A6-812E-45F3-8B4A-B10D745D1E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4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ADB80-2D0F-45CD-8EAB-A9C4E0B86F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80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F749-F1D4-4D5B-86BC-9248012E0C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76C92-A882-4B92-B43F-9F1A9508B9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7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DA7E2-55EA-4585-B9A4-FFD52F8ECA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8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74757-082E-417D-8DE0-8D96CD4DDA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4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1E660-3497-4F46-ACFB-C8AF9AA7EA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4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B8F12-F3E3-4623-8FB5-B6995D1FD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4121CC2-879F-4B2C-A323-0F71DF5D78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/>
  <p:txStyles>
    <p:titleStyle>
      <a:lvl1pPr algn="r" rtl="1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XB Kayhan" pitchFamily="2" charset="-78"/>
          <a:ea typeface="+mj-ea"/>
          <a:cs typeface="XB Kayhan" pitchFamily="2" charset="-78"/>
        </a:defRPr>
      </a:lvl1pPr>
      <a:lvl2pPr algn="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2pPr>
      <a:lvl3pPr algn="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3pPr>
      <a:lvl4pPr algn="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4pPr>
      <a:lvl5pPr algn="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5pPr>
      <a:lvl6pPr marL="457200" algn="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6pPr>
      <a:lvl7pPr marL="914400" algn="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7pPr>
      <a:lvl8pPr marL="1371600" algn="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8pPr>
      <a:lvl9pPr marL="1828800" algn="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XB Kayhan" pitchFamily="2" charset="-78"/>
          <a:ea typeface="+mn-ea"/>
          <a:cs typeface="XB Kayhan" pitchFamily="2" charset="-78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XB Kayhan" pitchFamily="2" charset="-78"/>
          <a:ea typeface="+mn-ea"/>
          <a:cs typeface="XB Kayhan" pitchFamily="2" charset="-78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XB Kayhan" pitchFamily="2" charset="-78"/>
          <a:ea typeface="+mn-ea"/>
          <a:cs typeface="XB Kayhan" pitchFamily="2" charset="-78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XB Kayhan" pitchFamily="2" charset="-78"/>
          <a:ea typeface="+mn-ea"/>
          <a:cs typeface="XB Kayhan" pitchFamily="2" charset="-78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XB Kayhan" pitchFamily="2" charset="-78"/>
          <a:ea typeface="+mn-ea"/>
          <a:cs typeface="XB Kayhan" pitchFamily="2" charset="-78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latin typeface="XB Kayhan" pitchFamily="2" charset="-78"/>
                <a:cs typeface="XB Kayhan" pitchFamily="2" charset="-78"/>
              </a:rPr>
              <a:t>دانشگاه ایلام</a:t>
            </a:r>
          </a:p>
          <a:p>
            <a:r>
              <a:rPr lang="fa-IR" dirty="0" smtClean="0">
                <a:latin typeface="XB Kayhan" pitchFamily="2" charset="-78"/>
                <a:cs typeface="XB Kayhan" pitchFamily="2" charset="-78"/>
              </a:rPr>
              <a:t>مظفر بگ محمدی</a:t>
            </a:r>
            <a:endParaRPr lang="en-US" dirty="0">
              <a:latin typeface="XB Kayhan" pitchFamily="2" charset="-78"/>
              <a:cs typeface="XB Kayhan" pitchFamily="2" charset="-78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محصور سازی</a:t>
            </a:r>
            <a:r>
              <a:rPr lang="en-US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dirty="0" smtClean="0"/>
              <a:t>خلاصه ی کپسوله سازی </a:t>
            </a:r>
            <a:endParaRPr lang="en-US" dirty="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endParaRPr lang="fa-IR" sz="2800" dirty="0" smtClean="0"/>
          </a:p>
          <a:p>
            <a:pPr algn="r" rtl="1" eaLnBrk="1" hangingPunct="1"/>
            <a:r>
              <a:rPr lang="fa-IR" sz="2800" dirty="0" smtClean="0"/>
              <a:t>ترکیب متدها و داده در یک کلاس</a:t>
            </a:r>
          </a:p>
          <a:p>
            <a:pPr algn="r" rtl="1" eaLnBrk="1" hangingPunct="1"/>
            <a:endParaRPr lang="fa-IR" sz="2800" dirty="0" smtClean="0"/>
          </a:p>
          <a:p>
            <a:pPr algn="r" rtl="1" eaLnBrk="1" hangingPunct="1"/>
            <a:r>
              <a:rPr lang="fa-IR" sz="2800" dirty="0" smtClean="0"/>
              <a:t>استفاده از متغییرهای خصوصی برای پنهان کردن اطلاعات</a:t>
            </a:r>
          </a:p>
          <a:p>
            <a:pPr algn="r" rtl="1" eaLnBrk="1" hangingPunct="1"/>
            <a:endParaRPr lang="fa-IR" sz="2800" dirty="0" smtClean="0"/>
          </a:p>
          <a:p>
            <a:pPr algn="r" rtl="1" eaLnBrk="1" hangingPunct="1"/>
            <a:r>
              <a:rPr lang="fa-IR" sz="2800" dirty="0" smtClean="0"/>
              <a:t>حداقل کردن واسط عمومی کلاس</a:t>
            </a:r>
          </a:p>
          <a:p>
            <a:pPr algn="r" rtl="1" eaLnBrk="1" hangingPunct="1"/>
            <a:endParaRPr lang="fa-IR" sz="2800" dirty="0" smtClean="0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32CE6C1-2142-4051-AA4C-224C947D1ABE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z="3600" dirty="0" smtClean="0"/>
              <a:t>تغییر و دسترسی متغییرها </a:t>
            </a:r>
            <a:endParaRPr lang="en-US" sz="3600" dirty="0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8229600" cy="4876800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</a:pPr>
            <a:r>
              <a:rPr lang="fa-IR" sz="2800" dirty="0" smtClean="0"/>
              <a:t>ممکن است رفتار کلاس اجازه دهد که یک مقدار یک متغییر خصوصی خوانده شود یا تغییر کند. 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sz="2800" dirty="0" smtClean="0"/>
              <a:t>متد دسترسی 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مقدار متغییر خصوصی را بازیابی می کند. 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رسم است که اسم این کلاس با </a:t>
            </a:r>
            <a:r>
              <a:rPr lang="en-US" dirty="0" smtClean="0"/>
              <a:t>get</a:t>
            </a:r>
            <a:r>
              <a:rPr lang="fa-IR" dirty="0" smtClean="0"/>
              <a:t> شروع شود. 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متد تغییر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مقدار متغییر خصوصی را تغییر می دهد. 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رسم است که اسم این کلاس با </a:t>
            </a:r>
            <a:r>
              <a:rPr lang="en-US" dirty="0" smtClean="0"/>
              <a:t>set</a:t>
            </a:r>
            <a:r>
              <a:rPr lang="fa-IR" dirty="0" smtClean="0"/>
              <a:t> شروع شود. 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به برنامه ی مشتری اجازه می دهد که به متغییر خصوصی دسترسی غیر مستقیم  داشته باشد. </a:t>
            </a:r>
          </a:p>
          <a:p>
            <a:pPr lvl="1" algn="r" rtl="1">
              <a:lnSpc>
                <a:spcPct val="90000"/>
              </a:lnSpc>
            </a:pPr>
            <a:endParaRPr lang="fa-IR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sz="2800" b="1" dirty="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02904CE-C887-4CA9-BEBF-9BB897BCAE4C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dirty="0" smtClean="0"/>
              <a:t>متدهای تغییر و دسترسی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buFontTx/>
              <a:buNone/>
            </a:pPr>
            <a:r>
              <a:rPr lang="fa-IR" sz="2800" dirty="0" smtClean="0"/>
              <a:t>سوال: آیا استفاده از متدهای فوق نقض غرض متغیرهای خصوصی نیست؟</a:t>
            </a:r>
          </a:p>
          <a:p>
            <a:pPr algn="r" rtl="1" eaLnBrk="1" hangingPunct="1">
              <a:buFontTx/>
              <a:buNone/>
            </a:pPr>
            <a:r>
              <a:rPr lang="fa-IR" sz="2800" dirty="0" smtClean="0"/>
              <a:t>خیر زیرا:</a:t>
            </a:r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طراح کلاس است که تصمیم می گیرد به کدام متغییرها دسترسی داشته باشیم.</a:t>
            </a:r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متد تغییر دهنده اعتبار مقدار جدید را ارزیابی می کند. سپس، تصمیم می گیرد که آیا درخواست تغییر را واقعا انجام دهد یا نه. 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28E1448-22E4-4870-B237-5ADD9AB3BA2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>Date2 </a:t>
            </a:r>
            <a:r>
              <a:rPr lang="en-US" sz="3600" dirty="0" err="1" smtClean="0"/>
              <a:t>Accessor</a:t>
            </a:r>
            <a:r>
              <a:rPr lang="en-US" sz="3600" dirty="0" smtClean="0"/>
              <a:t> and </a:t>
            </a:r>
            <a:r>
              <a:rPr lang="en-US" sz="3600" dirty="0" err="1" smtClean="0"/>
              <a:t>Mutator</a:t>
            </a:r>
            <a:endParaRPr lang="en-US" sz="3600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990600"/>
            <a:ext cx="8382000" cy="5638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solidFill>
                  <a:srgbClr val="034CA1"/>
                </a:solidFill>
                <a:latin typeface="Courier New" pitchFamily="49" charset="0"/>
              </a:rPr>
              <a:t>public class</a:t>
            </a:r>
            <a:r>
              <a:rPr lang="en-US" sz="1500" b="1" dirty="0" smtClean="0">
                <a:latin typeface="Courier New" pitchFamily="49" charset="0"/>
              </a:rPr>
              <a:t> Date2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1500" b="1" dirty="0" smtClean="0">
                <a:latin typeface="Courier New" pitchFamily="49" charset="0"/>
              </a:rPr>
              <a:t> String month;</a:t>
            </a:r>
            <a:br>
              <a:rPr lang="en-US" sz="1500" b="1" dirty="0" smtClean="0">
                <a:latin typeface="Courier New" pitchFamily="49" charset="0"/>
              </a:rPr>
            </a:br>
            <a:r>
              <a:rPr lang="en-US" sz="1500" b="1" dirty="0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1500" b="1" dirty="0" smtClean="0">
                <a:latin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</a:rPr>
              <a:t>int</a:t>
            </a:r>
            <a:r>
              <a:rPr lang="en-US" sz="1500" b="1" dirty="0" smtClean="0">
                <a:latin typeface="Courier New" pitchFamily="49" charset="0"/>
              </a:rPr>
              <a:t> day;	// 1 - 31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solidFill>
                  <a:srgbClr val="034CA1"/>
                </a:solidFill>
                <a:latin typeface="Courier New" pitchFamily="49" charset="0"/>
              </a:rPr>
              <a:t>	private</a:t>
            </a:r>
            <a:r>
              <a:rPr lang="en-US" sz="1500" b="1" dirty="0" smtClean="0">
                <a:latin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</a:rPr>
              <a:t>int</a:t>
            </a:r>
            <a:r>
              <a:rPr lang="en-US" sz="1500" b="1" dirty="0" smtClean="0">
                <a:latin typeface="Courier New" pitchFamily="49" charset="0"/>
              </a:rPr>
              <a:t> year;	// 4-digit year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5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// </a:t>
            </a:r>
            <a:r>
              <a:rPr lang="en-US" sz="1500" b="1" dirty="0" err="1" smtClean="0">
                <a:latin typeface="Courier New" pitchFamily="49" charset="0"/>
              </a:rPr>
              <a:t>accessors</a:t>
            </a:r>
            <a:r>
              <a:rPr lang="en-US" sz="1500" b="1" dirty="0" smtClean="0">
                <a:latin typeface="Courier New" pitchFamily="49" charset="0"/>
              </a:rPr>
              <a:t> return the value of private data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1500" b="1" dirty="0" smtClean="0">
                <a:latin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</a:rPr>
              <a:t>int</a:t>
            </a:r>
            <a:r>
              <a:rPr lang="en-US" sz="1500" b="1" dirty="0" smtClean="0">
                <a:latin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</a:rPr>
              <a:t>getDay</a:t>
            </a:r>
            <a:r>
              <a:rPr lang="en-US" sz="1500" b="1" dirty="0" smtClean="0">
                <a:latin typeface="Courier New" pitchFamily="49" charset="0"/>
              </a:rPr>
              <a:t> (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{ return day;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5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// </a:t>
            </a:r>
            <a:r>
              <a:rPr lang="en-US" sz="1500" b="1" dirty="0" err="1" smtClean="0">
                <a:latin typeface="Courier New" pitchFamily="49" charset="0"/>
              </a:rPr>
              <a:t>mutators</a:t>
            </a:r>
            <a:r>
              <a:rPr lang="en-US" sz="1500" b="1" dirty="0" smtClean="0">
                <a:latin typeface="Courier New" pitchFamily="49" charset="0"/>
              </a:rPr>
              <a:t> can validate the new value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1500" b="1" dirty="0" smtClean="0">
                <a:latin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</a:rPr>
              <a:t>boolean</a:t>
            </a:r>
            <a:r>
              <a:rPr lang="en-US" sz="1500" b="1" dirty="0" smtClean="0">
                <a:latin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</a:rPr>
              <a:t>setYear</a:t>
            </a:r>
            <a:r>
              <a:rPr lang="en-US" sz="1500" b="1" dirty="0" smtClean="0">
                <a:latin typeface="Courier New" pitchFamily="49" charset="0"/>
              </a:rPr>
              <a:t>( </a:t>
            </a:r>
            <a:r>
              <a:rPr lang="en-US" sz="1500" b="1" dirty="0" err="1" smtClean="0">
                <a:latin typeface="Courier New" pitchFamily="49" charset="0"/>
              </a:rPr>
              <a:t>int</a:t>
            </a:r>
            <a:r>
              <a:rPr lang="en-US" sz="1500" b="1" dirty="0" smtClean="0">
                <a:latin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</a:rPr>
              <a:t>newYear</a:t>
            </a:r>
            <a:r>
              <a:rPr lang="en-US" sz="1500" b="1" dirty="0" smtClean="0">
                <a:latin typeface="Courier New" pitchFamily="49" charset="0"/>
              </a:rPr>
              <a:t> )</a:t>
            </a:r>
            <a:br>
              <a:rPr lang="en-US" sz="1500" b="1" dirty="0" smtClean="0">
                <a:latin typeface="Courier New" pitchFamily="49" charset="0"/>
              </a:rPr>
            </a:br>
            <a:r>
              <a:rPr lang="en-US" sz="15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	if ( 1000 &lt;= </a:t>
            </a:r>
            <a:r>
              <a:rPr lang="en-US" sz="1500" b="1" dirty="0" err="1" smtClean="0">
                <a:latin typeface="Courier New" pitchFamily="49" charset="0"/>
              </a:rPr>
              <a:t>newYear</a:t>
            </a:r>
            <a:r>
              <a:rPr lang="en-US" sz="1500" b="1" dirty="0" smtClean="0">
                <a:latin typeface="Courier New" pitchFamily="49" charset="0"/>
              </a:rPr>
              <a:t> &amp;&amp; </a:t>
            </a:r>
            <a:r>
              <a:rPr lang="en-US" sz="1500" b="1" dirty="0" err="1" smtClean="0">
                <a:latin typeface="Courier New" pitchFamily="49" charset="0"/>
              </a:rPr>
              <a:t>newYear</a:t>
            </a:r>
            <a:r>
              <a:rPr lang="en-US" sz="1500" b="1" dirty="0" smtClean="0">
                <a:latin typeface="Courier New" pitchFamily="49" charset="0"/>
              </a:rPr>
              <a:t> &lt;= 9999 )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	    year = </a:t>
            </a:r>
            <a:r>
              <a:rPr lang="en-US" sz="1500" b="1" dirty="0" err="1" smtClean="0">
                <a:latin typeface="Courier New" pitchFamily="49" charset="0"/>
              </a:rPr>
              <a:t>newYear</a:t>
            </a:r>
            <a:r>
              <a:rPr lang="en-US" sz="1500" b="1" dirty="0" smtClean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	    return true;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	else // this is an invalid year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	   return false;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5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	// rest of class definition follows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5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1311BF-7256-47CA-A09D-4F37A4B2F7BE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dirty="0" smtClean="0"/>
              <a:t>احتیاط</a:t>
            </a:r>
            <a:endParaRPr lang="en-US" dirty="0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endParaRPr lang="fa-IR" dirty="0" smtClean="0"/>
          </a:p>
          <a:p>
            <a:pPr algn="r" rtl="1" eaLnBrk="1" hangingPunct="1"/>
            <a:r>
              <a:rPr lang="fa-IR" dirty="0" smtClean="0"/>
              <a:t>کلاً لازم نیست که برای تمام متغییرهای خصوصی متدهای تغییر دهنده و دسترسی بنویسید.</a:t>
            </a:r>
          </a:p>
          <a:p>
            <a:pPr lvl="1" algn="r" rtl="1"/>
            <a:r>
              <a:rPr lang="fa-IR" dirty="0" smtClean="0"/>
              <a:t>به یاد آورید که اصل کپسوله سازی بر این است که واسط دسترسی کلاس مینیمم باشد.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وجود تعداد زیادی متد تغییر دهنده و دسترسی منجر به عدول از </a:t>
            </a:r>
            <a:r>
              <a:rPr lang="en-US" dirty="0" smtClean="0"/>
              <a:t>OOP</a:t>
            </a:r>
            <a:r>
              <a:rPr lang="fa-IR" dirty="0" smtClean="0"/>
              <a:t> و بازگشت به متد برنامه نویسی بر اساس رویه می شود. بعداً در این مورد بیشتر بحث خواهیم کرد. 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639F021-B56B-44F1-84F9-02EE9113549C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z="3600" dirty="0" smtClean="0"/>
              <a:t>متدهای خصوصی</a:t>
            </a:r>
            <a:endParaRPr lang="en-US" sz="3600" dirty="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sz="3200" dirty="0" smtClean="0"/>
              <a:t>متدها نیز می توانند خصوصی باشند.</a:t>
            </a:r>
          </a:p>
          <a:p>
            <a:pPr lvl="1" algn="r" rtl="1"/>
            <a:endParaRPr lang="fa-IR" sz="2800" dirty="0" smtClean="0"/>
          </a:p>
          <a:p>
            <a:pPr lvl="1" algn="r" rtl="1"/>
            <a:r>
              <a:rPr lang="fa-IR" sz="2800" dirty="0" smtClean="0"/>
              <a:t>نمی توان متد را از طریق برنامه ی مشتری صدا زد. </a:t>
            </a:r>
          </a:p>
          <a:p>
            <a:pPr lvl="1" algn="r" rtl="1"/>
            <a:endParaRPr lang="fa-IR" sz="2800" dirty="0" smtClean="0"/>
          </a:p>
          <a:p>
            <a:pPr lvl="1" algn="r" rtl="1"/>
            <a:r>
              <a:rPr lang="fa-IR" sz="2800" dirty="0" smtClean="0"/>
              <a:t>فقط توسط متدهای دیگر کلاس قابل صدا کردن است. </a:t>
            </a:r>
          </a:p>
          <a:p>
            <a:pPr lvl="1" algn="r" rtl="1"/>
            <a:endParaRPr lang="fa-IR" sz="2800" dirty="0" smtClean="0"/>
          </a:p>
          <a:p>
            <a:pPr lvl="1" algn="r" rtl="1"/>
            <a:r>
              <a:rPr lang="fa-IR" sz="2800" dirty="0" smtClean="0"/>
              <a:t>معمولا به عنوان متدهای کمکی برای پیاده سازی متدهای عمومی به کار می روند. 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EE4022-A171-4254-BAA9-3B5489A1E541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42925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sz="3600" dirty="0" smtClean="0"/>
              <a:t>مثالی از متد خصوصی </a:t>
            </a:r>
            <a:endParaRPr lang="en-US" sz="3600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990600"/>
            <a:ext cx="8382000" cy="5486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rgbClr val="034CA1"/>
                </a:solidFill>
                <a:latin typeface="Courier New" pitchFamily="49" charset="0"/>
              </a:rPr>
              <a:t>public class</a:t>
            </a:r>
            <a:r>
              <a:rPr lang="en-US" sz="1400" b="1" dirty="0" smtClean="0">
                <a:latin typeface="Courier New" pitchFamily="49" charset="0"/>
              </a:rPr>
              <a:t> Date2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1400" b="1" dirty="0" smtClean="0">
                <a:latin typeface="Courier New" pitchFamily="49" charset="0"/>
              </a:rPr>
              <a:t> String month;</a:t>
            </a:r>
            <a:br>
              <a:rPr lang="en-US" sz="1400" b="1" dirty="0" smtClean="0"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</a:rPr>
              <a:t> day;	// 1 - 31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rgbClr val="034CA1"/>
                </a:solidFill>
                <a:latin typeface="Courier New" pitchFamily="49" charset="0"/>
              </a:rPr>
              <a:t>	private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</a:rPr>
              <a:t> year;	// 4-digit year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// </a:t>
            </a:r>
            <a:r>
              <a:rPr lang="en-US" sz="1400" b="1" dirty="0" err="1" smtClean="0">
                <a:latin typeface="Courier New" pitchFamily="49" charset="0"/>
              </a:rPr>
              <a:t>mutators</a:t>
            </a:r>
            <a:r>
              <a:rPr lang="en-US" sz="1400" b="1" dirty="0" smtClean="0">
                <a:latin typeface="Courier New" pitchFamily="49" charset="0"/>
              </a:rPr>
              <a:t> should validate the new value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boolean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setYear</a:t>
            </a:r>
            <a:r>
              <a:rPr lang="en-US" sz="1400" b="1" dirty="0" smtClean="0">
                <a:latin typeface="Courier New" pitchFamily="49" charset="0"/>
              </a:rPr>
              <a:t>( </a:t>
            </a:r>
            <a:r>
              <a:rPr lang="en-US" sz="1400" b="1" dirty="0" err="1" smtClean="0">
                <a:latin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newYear</a:t>
            </a:r>
            <a:r>
              <a:rPr lang="en-US" sz="1400" b="1" dirty="0" smtClean="0">
                <a:latin typeface="Courier New" pitchFamily="49" charset="0"/>
              </a:rPr>
              <a:t> )</a:t>
            </a:r>
            <a:br>
              <a:rPr lang="en-US" sz="1400" b="1" dirty="0" smtClean="0">
                <a:latin typeface="Courier New" pitchFamily="49" charset="0"/>
              </a:rPr>
            </a:br>
            <a:r>
              <a:rPr lang="en-US" sz="14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	if ( </a:t>
            </a:r>
            <a:r>
              <a:rPr lang="en-US" sz="1400" b="1" dirty="0" err="1" smtClean="0">
                <a:latin typeface="Courier New" pitchFamily="49" charset="0"/>
              </a:rPr>
              <a:t>yearIsValid</a:t>
            </a:r>
            <a:r>
              <a:rPr lang="en-US" sz="1400" b="1" dirty="0" smtClean="0">
                <a:latin typeface="Courier New" pitchFamily="49" charset="0"/>
              </a:rPr>
              <a:t>( </a:t>
            </a:r>
            <a:r>
              <a:rPr lang="en-US" sz="1400" b="1" dirty="0" err="1" smtClean="0">
                <a:latin typeface="Courier New" pitchFamily="49" charset="0"/>
              </a:rPr>
              <a:t>newYear</a:t>
            </a:r>
            <a:r>
              <a:rPr lang="en-US" sz="1400" b="1" dirty="0" smtClean="0">
                <a:latin typeface="Courier New" pitchFamily="49" charset="0"/>
              </a:rPr>
              <a:t> )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	    year = </a:t>
            </a:r>
            <a:r>
              <a:rPr lang="en-US" sz="1400" b="1" dirty="0" err="1" smtClean="0">
                <a:latin typeface="Courier New" pitchFamily="49" charset="0"/>
              </a:rPr>
              <a:t>newYear</a:t>
            </a:r>
            <a:r>
              <a:rPr lang="en-US" sz="1400" b="1" dirty="0" smtClean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	    return true;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	else	// year is invalid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	   return false;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// helper method - internal use only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boolean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yearIsValid</a:t>
            </a:r>
            <a:r>
              <a:rPr lang="en-US" sz="1400" b="1" dirty="0" smtClean="0">
                <a:latin typeface="Courier New" pitchFamily="49" charset="0"/>
              </a:rPr>
              <a:t>( </a:t>
            </a:r>
            <a:r>
              <a:rPr lang="en-US" sz="1400" b="1" dirty="0" err="1" smtClean="0">
                <a:latin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</a:rPr>
              <a:t> year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	return 1000 &lt;= year &amp;&amp; year &lt;= 9999;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2823BB-C60C-4DB9-94F4-332180510CEF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مطالبی بیشتر درباره ی متد</a:t>
            </a:r>
            <a:endParaRPr lang="en-US" dirty="0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</a:pPr>
            <a:r>
              <a:rPr lang="fa-IR" sz="2200" dirty="0" smtClean="0"/>
              <a:t>کلاسهای مختلف می توانند متدهایی با اسم مشابه داشتند. 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sz="2200" dirty="0" smtClean="0"/>
              <a:t>جاوا از روی شئی که متد را فراخوانی کرده است، متوجه می شود که کدام متد را اجرا کند. 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sz="2200" dirty="0" smtClean="0"/>
              <a:t>مثال: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latin typeface="Courier New" pitchFamily="49" charset="0"/>
              </a:rPr>
              <a:t>		Date2 birthday = new Date2( );</a:t>
            </a:r>
            <a:br>
              <a:rPr lang="en-US" sz="2200" dirty="0" smtClean="0">
                <a:latin typeface="Courier New" pitchFamily="49" charset="0"/>
              </a:rPr>
            </a:br>
            <a:r>
              <a:rPr lang="en-US" sz="2200" dirty="0" smtClean="0">
                <a:latin typeface="Courier New" pitchFamily="49" charset="0"/>
              </a:rPr>
              <a:t>	Dog </a:t>
            </a:r>
            <a:r>
              <a:rPr lang="en-US" sz="2200" dirty="0" err="1" smtClean="0">
                <a:latin typeface="Courier New" pitchFamily="49" charset="0"/>
              </a:rPr>
              <a:t>fido</a:t>
            </a:r>
            <a:r>
              <a:rPr lang="en-US" sz="2200" dirty="0" smtClean="0">
                <a:latin typeface="Courier New" pitchFamily="49" charset="0"/>
              </a:rPr>
              <a:t> = new Dog(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latin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</a:rPr>
              <a:t>System.out.println</a:t>
            </a:r>
            <a:r>
              <a:rPr lang="en-US" sz="2200" dirty="0" smtClean="0">
                <a:latin typeface="Courier New" pitchFamily="49" charset="0"/>
              </a:rPr>
              <a:t>(</a:t>
            </a:r>
            <a:r>
              <a:rPr lang="en-US" sz="2200" dirty="0" err="1" smtClean="0">
                <a:latin typeface="Courier New" pitchFamily="49" charset="0"/>
              </a:rPr>
              <a:t>birthday.toString</a:t>
            </a:r>
            <a:r>
              <a:rPr lang="en-US" sz="2200" dirty="0" smtClean="0">
                <a:latin typeface="Courier New" pitchFamily="49" charset="0"/>
              </a:rPr>
              <a:t>( ));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latin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</a:rPr>
              <a:t>System.out.println</a:t>
            </a:r>
            <a:r>
              <a:rPr lang="en-US" sz="2200" dirty="0" smtClean="0">
                <a:latin typeface="Courier New" pitchFamily="49" charset="0"/>
              </a:rPr>
              <a:t>(</a:t>
            </a:r>
            <a:r>
              <a:rPr lang="en-US" sz="2200" dirty="0" err="1" smtClean="0">
                <a:latin typeface="Courier New" pitchFamily="49" charset="0"/>
              </a:rPr>
              <a:t>fido.toString</a:t>
            </a:r>
            <a:r>
              <a:rPr lang="en-US" sz="2200" dirty="0" smtClean="0">
                <a:latin typeface="Courier New" pitchFamily="49" charset="0"/>
              </a:rPr>
              <a:t>( ));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 dirty="0" smtClean="0">
              <a:latin typeface="Courier New" pitchFamily="49" charset="0"/>
            </a:endParaRP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دستور </a:t>
            </a:r>
            <a:r>
              <a:rPr lang="en-US" sz="2000" dirty="0" err="1" smtClean="0"/>
              <a:t>birthday.toString</a:t>
            </a:r>
            <a:r>
              <a:rPr lang="en-US" sz="2000" dirty="0" smtClean="0"/>
              <a:t>( )</a:t>
            </a:r>
            <a:r>
              <a:rPr lang="fa-IR" sz="2000" dirty="0" smtClean="0"/>
              <a:t> </a:t>
            </a:r>
            <a:r>
              <a:rPr lang="en-US" sz="2000" dirty="0" smtClean="0"/>
              <a:t> </a:t>
            </a:r>
            <a:r>
              <a:rPr lang="fa-IR" dirty="0" smtClean="0"/>
              <a:t>متد </a:t>
            </a:r>
            <a:r>
              <a:rPr lang="en-US" sz="2000" dirty="0" err="1" smtClean="0"/>
              <a:t>toString</a:t>
            </a:r>
            <a:r>
              <a:rPr lang="en-US" sz="2000" dirty="0" smtClean="0"/>
              <a:t>( )</a:t>
            </a:r>
            <a:r>
              <a:rPr lang="fa-IR" sz="2000" dirty="0" smtClean="0"/>
              <a:t> </a:t>
            </a:r>
            <a:r>
              <a:rPr lang="fa-IR" dirty="0" smtClean="0"/>
              <a:t>تعریف شده در کلاس </a:t>
            </a:r>
            <a:r>
              <a:rPr lang="en-US" sz="2000" dirty="0" smtClean="0"/>
              <a:t>Date2</a:t>
            </a:r>
            <a:r>
              <a:rPr lang="fa-IR" sz="2000" dirty="0" smtClean="0"/>
              <a:t> </a:t>
            </a:r>
            <a:r>
              <a:rPr lang="fa-IR" dirty="0" smtClean="0"/>
              <a:t>را فراخوانی می کند، زیرا شی </a:t>
            </a:r>
            <a:r>
              <a:rPr lang="en-US" sz="2000" dirty="0" smtClean="0"/>
              <a:t>birthday</a:t>
            </a:r>
            <a:r>
              <a:rPr lang="fa-IR" sz="2000" dirty="0" smtClean="0"/>
              <a:t> </a:t>
            </a:r>
            <a:r>
              <a:rPr lang="fa-IR" dirty="0" smtClean="0"/>
              <a:t>از نوع </a:t>
            </a:r>
            <a:r>
              <a:rPr lang="en-US" sz="2000" dirty="0" smtClean="0"/>
              <a:t>Date2</a:t>
            </a:r>
            <a:r>
              <a:rPr lang="fa-IR" sz="2000" dirty="0" smtClean="0"/>
              <a:t> </a:t>
            </a:r>
            <a:r>
              <a:rPr lang="fa-IR" dirty="0" smtClean="0"/>
              <a:t>است. 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دستور </a:t>
            </a:r>
            <a:r>
              <a:rPr lang="en-US" sz="2000" dirty="0" err="1" smtClean="0"/>
              <a:t>fido.toString</a:t>
            </a:r>
            <a:r>
              <a:rPr lang="en-US" sz="2000" dirty="0" smtClean="0"/>
              <a:t>( ) </a:t>
            </a:r>
            <a:r>
              <a:rPr lang="fa-IR" sz="2000" dirty="0" smtClean="0"/>
              <a:t> </a:t>
            </a:r>
            <a:r>
              <a:rPr lang="fa-IR" dirty="0" smtClean="0"/>
              <a:t>متد </a:t>
            </a:r>
            <a:r>
              <a:rPr lang="en-US" sz="2000" dirty="0" err="1" smtClean="0"/>
              <a:t>toString</a:t>
            </a:r>
            <a:r>
              <a:rPr lang="en-US" sz="2000" dirty="0" smtClean="0"/>
              <a:t>( )</a:t>
            </a:r>
            <a:r>
              <a:rPr lang="fa-IR" sz="2000" dirty="0" smtClean="0"/>
              <a:t> </a:t>
            </a:r>
            <a:r>
              <a:rPr lang="fa-IR" dirty="0" smtClean="0"/>
              <a:t>تعریف شده در کلاس </a:t>
            </a:r>
            <a:r>
              <a:rPr lang="en-US" sz="2000" dirty="0" smtClean="0"/>
              <a:t>Dog</a:t>
            </a:r>
            <a:r>
              <a:rPr lang="fa-IR" dirty="0" smtClean="0"/>
              <a:t> را فراخوانی می کند، زیرا شی  </a:t>
            </a:r>
            <a:r>
              <a:rPr lang="en-US" sz="2000" dirty="0" err="1" smtClean="0"/>
              <a:t>fido</a:t>
            </a:r>
            <a:r>
              <a:rPr lang="fa-IR" dirty="0" smtClean="0"/>
              <a:t> از نوع </a:t>
            </a:r>
            <a:r>
              <a:rPr lang="en-US" sz="2000" dirty="0" smtClean="0"/>
              <a:t>Dog</a:t>
            </a:r>
            <a:r>
              <a:rPr lang="en-US" dirty="0" smtClean="0"/>
              <a:t> </a:t>
            </a:r>
            <a:r>
              <a:rPr lang="fa-IR" dirty="0" smtClean="0"/>
              <a:t> است. </a:t>
            </a:r>
            <a:endParaRPr lang="fa-IR" dirty="0" smtClean="0">
              <a:latin typeface="Courier New" pitchFamily="49" charset="0"/>
            </a:endParaRP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7DC419D-EA38-4547-B0A5-671ECA9E1C06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بارگذاری دوباره ی متدها</a:t>
            </a:r>
            <a:endParaRPr lang="en-US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r" rtl="1" eaLnBrk="1" hangingPunct="1"/>
            <a:r>
              <a:rPr lang="fa-IR" dirty="0" smtClean="0"/>
              <a:t>دو یا چند متد </a:t>
            </a:r>
            <a:r>
              <a:rPr lang="fa-IR" u="sng" dirty="0" smtClean="0"/>
              <a:t>از یک کلاس </a:t>
            </a:r>
            <a:r>
              <a:rPr lang="fa-IR" dirty="0" smtClean="0"/>
              <a:t>می توانند اسم مشابه داشته باشند. </a:t>
            </a:r>
          </a:p>
          <a:p>
            <a:pPr algn="r" rtl="1" eaLnBrk="1" hangingPunct="1"/>
            <a:endParaRPr lang="fa-IR" dirty="0" smtClean="0"/>
          </a:p>
          <a:p>
            <a:pPr algn="r" rtl="1" eaLnBrk="1" hangingPunct="1"/>
            <a:r>
              <a:rPr lang="fa-IR" dirty="0" smtClean="0"/>
              <a:t>به این تکنیک بارگذاری دوباره متد می گویند.  </a:t>
            </a:r>
          </a:p>
          <a:p>
            <a:pPr algn="r" rtl="1" eaLnBrk="1" hangingPunct="1"/>
            <a:endParaRPr lang="fa-IR" dirty="0" smtClean="0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1C76AE-EF37-4142-B2A5-2FD204C26CB2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بارگذاری متد  </a:t>
            </a:r>
            <a:r>
              <a:rPr lang="en-US" dirty="0" err="1" smtClean="0"/>
              <a:t>setDate</a:t>
            </a:r>
            <a:endParaRPr lang="en-US" dirty="0" smtClean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534400" cy="4983163"/>
          </a:xfrm>
        </p:spPr>
        <p:txBody>
          <a:bodyPr/>
          <a:lstStyle/>
          <a:p>
            <a:pPr algn="r" rtl="1"/>
            <a:r>
              <a:rPr lang="fa-IR" dirty="0" smtClean="0"/>
              <a:t>متد </a:t>
            </a:r>
            <a:r>
              <a:rPr lang="en-US" sz="2800" b="1" dirty="0" err="1" smtClean="0">
                <a:solidFill>
                  <a:srgbClr val="034CA1"/>
                </a:solidFill>
                <a:latin typeface="Courier New" pitchFamily="49" charset="0"/>
              </a:rPr>
              <a:t>setDate</a:t>
            </a:r>
            <a:r>
              <a:rPr lang="en-US" dirty="0" smtClean="0"/>
              <a:t> </a:t>
            </a:r>
            <a:r>
              <a:rPr lang="fa-IR" dirty="0" smtClean="0"/>
              <a:t> از کلاس  </a:t>
            </a:r>
            <a:r>
              <a:rPr lang="en-US" dirty="0" smtClean="0"/>
              <a:t>Date2</a:t>
            </a:r>
            <a:r>
              <a:rPr lang="fa-IR" dirty="0" smtClean="0"/>
              <a:t> بصورت زیر است:</a:t>
            </a:r>
          </a:p>
          <a:p>
            <a:pPr algn="r" rtl="1"/>
            <a:endParaRPr lang="en-US" sz="12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public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boolean</a:t>
            </a:r>
            <a:r>
              <a:rPr lang="en-US" sz="2000" b="1" dirty="0" smtClean="0">
                <a:solidFill>
                  <a:srgbClr val="034CA1"/>
                </a:solidFill>
              </a:rPr>
              <a:t>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setDate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(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month,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day,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year )</a:t>
            </a:r>
          </a:p>
          <a:p>
            <a:pPr eaLnBrk="1" hangingPunct="1">
              <a:buFontTx/>
              <a:buNone/>
            </a:pPr>
            <a:endParaRPr lang="en-US" sz="12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r" rtl="1" eaLnBrk="1" hangingPunct="1"/>
            <a:r>
              <a:rPr lang="fa-IR" dirty="0" smtClean="0"/>
              <a:t>فرض کنید که می خواهیم فقط روز و سال را دوباره تغییر دهیم. </a:t>
            </a:r>
          </a:p>
          <a:p>
            <a:pPr lvl="1" algn="r" rtl="1"/>
            <a:r>
              <a:rPr lang="fa-IR" dirty="0" smtClean="0"/>
              <a:t>متد دیگری به اسم </a:t>
            </a:r>
            <a:r>
              <a:rPr lang="en-US" dirty="0" err="1" smtClean="0"/>
              <a:t>setDate</a:t>
            </a:r>
            <a:r>
              <a:rPr lang="fa-IR" dirty="0" smtClean="0"/>
              <a:t> بصورت زیر تعریف کنید: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public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boolean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setDate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(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day,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year )</a:t>
            </a:r>
          </a:p>
          <a:p>
            <a:pPr lvl="1" eaLnBrk="1" hangingPunct="1">
              <a:buFontTx/>
              <a:buNone/>
            </a:pPr>
            <a:endParaRPr lang="en-US" sz="18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algn="r" rtl="1">
              <a:buNone/>
            </a:pPr>
            <a:r>
              <a:rPr lang="fa-IR" dirty="0" smtClean="0"/>
              <a:t>به هر حال، اسم  </a:t>
            </a:r>
            <a:r>
              <a:rPr lang="en-US" dirty="0" err="1" smtClean="0"/>
              <a:t>setDate</a:t>
            </a:r>
            <a:r>
              <a:rPr lang="fa-IR" dirty="0" smtClean="0"/>
              <a:t> اسم مناسبی برای کاری که این متد انجام می دهد است و ما نمی خواهیم از اسم دیگری استفاده کنیم.</a:t>
            </a:r>
            <a:endParaRPr lang="en-US" dirty="0" smtClean="0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E0F9F12-4A9C-4ABC-9F0F-5FF960CC71CC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68363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انواع برنامه نویس ها</a:t>
            </a:r>
            <a:endParaRPr lang="en-U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66800"/>
            <a:ext cx="8382000" cy="5059363"/>
          </a:xfrm>
        </p:spPr>
        <p:txBody>
          <a:bodyPr>
            <a:normAutofit/>
          </a:bodyPr>
          <a:lstStyle/>
          <a:p>
            <a:pPr algn="r" rtl="1" eaLnBrk="1" hangingPunct="1"/>
            <a:endParaRPr lang="fa-IR" sz="2800" dirty="0" smtClean="0"/>
          </a:p>
          <a:p>
            <a:pPr algn="r" rtl="1" eaLnBrk="1" hangingPunct="1"/>
            <a:r>
              <a:rPr lang="fa-IR" sz="2800" dirty="0" smtClean="0"/>
              <a:t>ایجاد کننده‌های کلاس</a:t>
            </a:r>
          </a:p>
          <a:p>
            <a:pPr lvl="1" algn="r" rtl="1"/>
            <a:r>
              <a:rPr lang="fa-IR" dirty="0" smtClean="0"/>
              <a:t>کسانی که کلاسهای جدید طراحی می کنند.</a:t>
            </a:r>
          </a:p>
          <a:p>
            <a:pPr lvl="1" algn="r" rtl="1"/>
            <a:r>
              <a:rPr lang="fa-IR" dirty="0" smtClean="0"/>
              <a:t>کلاسهایی می سازند که واسط مورد نیاز برنامه ی مشتری در آنها حداقل است و باقی چیزها پنهان شده‌اند. </a:t>
            </a:r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برنامه نویسهای مشتری</a:t>
            </a:r>
          </a:p>
          <a:p>
            <a:pPr lvl="1" algn="r" rtl="1"/>
            <a:r>
              <a:rPr lang="fa-IR" dirty="0" smtClean="0"/>
              <a:t>کسانی که از کلاسها استفاده می‌کنند. </a:t>
            </a:r>
          </a:p>
          <a:p>
            <a:pPr lvl="1" algn="r" rtl="1"/>
            <a:r>
              <a:rPr lang="fa-IR" dirty="0" smtClean="0"/>
              <a:t>می خواهند  کاربردها را با استفاده از مجموعه ای از کلاس های متعامل ایجاد کنند. 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05A198B-E6F9-4891-84F9-BB1E3D109445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Date3 Class - Overloaded setDate Method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1600" b="1" smtClean="0">
                <a:latin typeface="Courier New" pitchFamily="49" charset="0"/>
              </a:rPr>
              <a:t> class Date3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</a:t>
            </a:r>
            <a:r>
              <a:rPr lang="en-US" sz="1600" b="1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1600" b="1" smtClean="0">
                <a:latin typeface="Courier New" pitchFamily="49" charset="0"/>
              </a:rPr>
              <a:t> String month;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</a:t>
            </a:r>
            <a:r>
              <a:rPr lang="en-US" sz="1600" b="1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1600" b="1" smtClean="0">
                <a:latin typeface="Courier New" pitchFamily="49" charset="0"/>
              </a:rPr>
              <a:t> int day;		// 1 - 31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</a:t>
            </a:r>
            <a:r>
              <a:rPr lang="en-US" sz="1600" b="1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1600" b="1" smtClean="0">
                <a:latin typeface="Courier New" pitchFamily="49" charset="0"/>
              </a:rPr>
              <a:t> int year;		// 4 digits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</a:t>
            </a:r>
            <a:r>
              <a:rPr lang="en-US" sz="1600" b="1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1600" b="1" smtClean="0">
                <a:latin typeface="Courier New" pitchFamily="49" charset="0"/>
              </a:rPr>
              <a:t> </a:t>
            </a:r>
            <a:r>
              <a:rPr lang="en-US" sz="1600" b="1" smtClean="0">
                <a:solidFill>
                  <a:srgbClr val="034CA1"/>
                </a:solidFill>
                <a:latin typeface="Courier New" pitchFamily="49" charset="0"/>
              </a:rPr>
              <a:t>boolean</a:t>
            </a:r>
            <a:r>
              <a:rPr lang="en-US" sz="1600" b="1" smtClean="0">
                <a:latin typeface="Courier New" pitchFamily="49" charset="0"/>
              </a:rPr>
              <a:t> setDate( int newMonth, int newDay, int newYear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	// code here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</a:t>
            </a:r>
            <a:r>
              <a:rPr lang="en-US" sz="1600" b="1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1600" b="1" smtClean="0">
                <a:latin typeface="Courier New" pitchFamily="49" charset="0"/>
              </a:rPr>
              <a:t> </a:t>
            </a:r>
            <a:r>
              <a:rPr lang="en-US" sz="1600" b="1" smtClean="0">
                <a:solidFill>
                  <a:srgbClr val="034CA1"/>
                </a:solidFill>
                <a:latin typeface="Courier New" pitchFamily="49" charset="0"/>
              </a:rPr>
              <a:t>boolean</a:t>
            </a:r>
            <a:r>
              <a:rPr lang="en-US" sz="1600" b="1" smtClean="0">
                <a:latin typeface="Courier New" pitchFamily="49" charset="0"/>
              </a:rPr>
              <a:t> setDate( int newDay, int newYear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	// code here, doesn’t change month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// toString( ), monthString( ), setYear( ), etc. follow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>
              <a:latin typeface="Courier New" pitchFamily="49" charset="0"/>
            </a:endParaRP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19144F9-4784-4D14-8953-264FF8460FF2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کلاس </a:t>
            </a:r>
            <a:r>
              <a:rPr lang="en-US" dirty="0" smtClean="0"/>
              <a:t>Date3Demo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305800" cy="48006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1800" b="1" dirty="0" smtClean="0">
                <a:latin typeface="Courier New" pitchFamily="49" charset="0"/>
              </a:rPr>
              <a:t> class Date3Demo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1800" b="1" dirty="0" smtClean="0">
                <a:latin typeface="Courier New" pitchFamily="49" charset="0"/>
              </a:rPr>
              <a:t> static void main (String[ ] </a:t>
            </a:r>
            <a:r>
              <a:rPr lang="en-US" sz="1800" b="1" dirty="0" err="1" smtClean="0">
                <a:latin typeface="Courier New" pitchFamily="49" charset="0"/>
              </a:rPr>
              <a:t>args</a:t>
            </a:r>
            <a:r>
              <a:rPr lang="en-US" sz="1800" b="1" dirty="0" smtClean="0">
                <a:latin typeface="Courier New" pitchFamily="49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Courier New" pitchFamily="49" charset="0"/>
              </a:rPr>
              <a:t>	{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Courier New" pitchFamily="49" charset="0"/>
              </a:rPr>
              <a:t>		Date3 </a:t>
            </a:r>
            <a:r>
              <a:rPr lang="en-US" sz="1800" b="1" dirty="0" err="1" smtClean="0">
                <a:latin typeface="Courier New" pitchFamily="49" charset="0"/>
              </a:rPr>
              <a:t>myDate</a:t>
            </a:r>
            <a:r>
              <a:rPr lang="en-US" sz="1800" b="1" dirty="0" smtClean="0">
                <a:latin typeface="Courier New" pitchFamily="49" charset="0"/>
              </a:rPr>
              <a:t> = new Date3( );</a:t>
            </a:r>
          </a:p>
          <a:p>
            <a:pPr eaLnBrk="1" hangingPunct="1">
              <a:buFontTx/>
              <a:buNone/>
            </a:pPr>
            <a:endParaRPr lang="en-US" sz="1800" b="1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Courier New" pitchFamily="49" charset="0"/>
              </a:rPr>
              <a:t>		</a:t>
            </a:r>
            <a:r>
              <a:rPr lang="en-US" sz="1800" b="1" dirty="0" err="1" smtClean="0">
                <a:latin typeface="Courier New" pitchFamily="49" charset="0"/>
              </a:rPr>
              <a:t>myDate.setDate</a:t>
            </a:r>
            <a:r>
              <a:rPr lang="en-US" sz="1800" b="1" dirty="0" smtClean="0">
                <a:latin typeface="Courier New" pitchFamily="49" charset="0"/>
              </a:rPr>
              <a:t>( 1, 23, 1982 );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Courier New" pitchFamily="49" charset="0"/>
              </a:rPr>
              <a:t>		</a:t>
            </a:r>
            <a:r>
              <a:rPr lang="en-US" sz="1800" b="1" dirty="0" err="1" smtClean="0">
                <a:latin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</a:rPr>
              <a:t>( </a:t>
            </a:r>
            <a:r>
              <a:rPr lang="en-US" sz="1800" b="1" dirty="0" err="1" smtClean="0">
                <a:latin typeface="Courier New" pitchFamily="49" charset="0"/>
              </a:rPr>
              <a:t>myDate.toString</a:t>
            </a:r>
            <a:r>
              <a:rPr lang="en-US" sz="1800" b="1" dirty="0" smtClean="0">
                <a:latin typeface="Courier New" pitchFamily="49" charset="0"/>
              </a:rPr>
              <a:t>( ) );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Courier New" pitchFamily="49" charset="0"/>
              </a:rPr>
              <a:t>		</a:t>
            </a:r>
            <a:r>
              <a:rPr lang="en-US" sz="1800" b="1" dirty="0" err="1" smtClean="0">
                <a:latin typeface="Courier New" pitchFamily="49" charset="0"/>
              </a:rPr>
              <a:t>myDate.setDate</a:t>
            </a:r>
            <a:r>
              <a:rPr lang="en-US" sz="1800" b="1" dirty="0" smtClean="0">
                <a:latin typeface="Courier New" pitchFamily="49" charset="0"/>
              </a:rPr>
              <a:t>( 4, 1999 );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Courier New" pitchFamily="49" charset="0"/>
              </a:rPr>
              <a:t>		</a:t>
            </a:r>
            <a:r>
              <a:rPr lang="en-US" sz="1800" b="1" dirty="0" err="1" smtClean="0">
                <a:latin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</a:rPr>
              <a:t>( </a:t>
            </a:r>
            <a:r>
              <a:rPr lang="en-US" sz="1800" b="1" dirty="0" err="1" smtClean="0">
                <a:latin typeface="Courier New" pitchFamily="49" charset="0"/>
              </a:rPr>
              <a:t>myDate.toString</a:t>
            </a:r>
            <a:r>
              <a:rPr lang="en-US" sz="1800" b="1" dirty="0" smtClean="0">
                <a:latin typeface="Courier New" pitchFamily="49" charset="0"/>
              </a:rPr>
              <a:t>( ) );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Courier New" pitchFamily="49" charset="0"/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 algn="r" rtl="1" eaLnBrk="1" hangingPunct="1">
              <a:buFontTx/>
              <a:buNone/>
            </a:pPr>
            <a:r>
              <a:rPr lang="fa-IR" sz="2400" dirty="0" smtClean="0"/>
              <a:t>جاوا چگونه متوجه می شود کدام </a:t>
            </a:r>
            <a:r>
              <a:rPr lang="en-US" sz="2400" dirty="0" err="1" smtClean="0"/>
              <a:t>setDate</a:t>
            </a:r>
            <a:r>
              <a:rPr lang="fa-IR" sz="2400" dirty="0" smtClean="0"/>
              <a:t> را فراخوانی کند؟</a:t>
            </a:r>
          </a:p>
          <a:p>
            <a:pPr algn="r" rtl="1" eaLnBrk="1" hangingPunct="1">
              <a:buFontTx/>
              <a:buNone/>
            </a:pPr>
            <a:endParaRPr lang="fa-IR" sz="2400" dirty="0" smtClean="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72ABFF4-9816-44CE-814D-670CBACA5073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امضای متد</a:t>
            </a:r>
            <a:endParaRPr lang="en-US" dirty="0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229600" cy="4725988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80000"/>
              </a:lnSpc>
            </a:pPr>
            <a:r>
              <a:rPr lang="fa-IR" dirty="0" smtClean="0"/>
              <a:t>هر متد بصورت یکتا توسط موارد زیر مشخص می گردد:</a:t>
            </a:r>
          </a:p>
          <a:p>
            <a:pPr lvl="1" algn="r" rtl="1">
              <a:lnSpc>
                <a:spcPct val="80000"/>
              </a:lnSpc>
            </a:pPr>
            <a:r>
              <a:rPr lang="fa-IR" dirty="0" smtClean="0"/>
              <a:t>اسم متد.</a:t>
            </a:r>
          </a:p>
          <a:p>
            <a:pPr lvl="1" algn="r" rtl="1">
              <a:lnSpc>
                <a:spcPct val="80000"/>
              </a:lnSpc>
            </a:pPr>
            <a:r>
              <a:rPr lang="fa-IR" dirty="0" smtClean="0"/>
              <a:t>پارامترهای متد (نوع و ترتیب آنها)</a:t>
            </a:r>
          </a:p>
          <a:p>
            <a:pPr algn="r" rtl="1">
              <a:lnSpc>
                <a:spcPct val="80000"/>
              </a:lnSpc>
            </a:pPr>
            <a:r>
              <a:rPr lang="fa-IR" dirty="0" smtClean="0"/>
              <a:t>به این موضوع امضا متد گفته می شود. </a:t>
            </a:r>
          </a:p>
          <a:p>
            <a:pPr algn="r" rtl="1">
              <a:lnSpc>
                <a:spcPct val="80000"/>
              </a:lnSpc>
              <a:buNone/>
            </a:pPr>
            <a:r>
              <a:rPr lang="fa-IR" dirty="0" smtClean="0"/>
              <a:t>مثالها:</a:t>
            </a:r>
          </a:p>
          <a:p>
            <a:pPr algn="r" rtl="1">
              <a:lnSpc>
                <a:spcPct val="80000"/>
              </a:lnSpc>
              <a:buNone/>
            </a:pPr>
            <a:endParaRPr lang="fa-IR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public </a:t>
            </a:r>
            <a:r>
              <a:rPr lang="en-US" sz="1600" b="1" dirty="0" err="1" smtClean="0">
                <a:latin typeface="Courier New" pitchFamily="49" charset="0"/>
              </a:rPr>
              <a:t>boolean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setDate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newMonth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newDay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newYear</a:t>
            </a:r>
            <a:r>
              <a:rPr lang="en-US" sz="1600" b="1" dirty="0" smtClean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public </a:t>
            </a:r>
            <a:r>
              <a:rPr lang="en-US" sz="1600" b="1" dirty="0" err="1" smtClean="0">
                <a:latin typeface="Courier New" pitchFamily="49" charset="0"/>
              </a:rPr>
              <a:t>boolean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setDate</a:t>
            </a:r>
            <a:r>
              <a:rPr lang="en-US" sz="1600" b="1" dirty="0" smtClean="0">
                <a:latin typeface="Courier New" pitchFamily="49" charset="0"/>
              </a:rPr>
              <a:t>(String </a:t>
            </a:r>
            <a:r>
              <a:rPr lang="en-US" sz="1600" b="1" dirty="0" err="1" smtClean="0">
                <a:latin typeface="Courier New" pitchFamily="49" charset="0"/>
              </a:rPr>
              <a:t>newMonth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newDay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newYear</a:t>
            </a:r>
            <a:r>
              <a:rPr lang="en-US" sz="1600" b="1" dirty="0" smtClean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public </a:t>
            </a:r>
            <a:r>
              <a:rPr lang="en-US" sz="1600" b="1" dirty="0" err="1" smtClean="0">
                <a:latin typeface="Courier New" pitchFamily="49" charset="0"/>
              </a:rPr>
              <a:t>boolean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setDate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newDay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newYear</a:t>
            </a:r>
            <a:r>
              <a:rPr lang="en-US" sz="1600" b="1" dirty="0" smtClean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public </a:t>
            </a:r>
            <a:r>
              <a:rPr lang="en-US" sz="1600" b="1" dirty="0" err="1" smtClean="0">
                <a:latin typeface="Courier New" pitchFamily="49" charset="0"/>
              </a:rPr>
              <a:t>boolean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setDate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newDay</a:t>
            </a:r>
            <a:r>
              <a:rPr lang="en-US" sz="1600" b="1" dirty="0" smtClean="0">
                <a:latin typeface="Courier New" pitchFamily="49" charset="0"/>
              </a:rPr>
              <a:t>, String </a:t>
            </a:r>
            <a:r>
              <a:rPr lang="en-US" sz="1600" b="1" dirty="0" err="1" smtClean="0">
                <a:latin typeface="Courier New" pitchFamily="49" charset="0"/>
              </a:rPr>
              <a:t>newMonth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/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13A323-04C2-41F1-A40A-6F5A02259F31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مقدار بازگشتی کافی نیست</a:t>
            </a:r>
            <a:endParaRPr lang="en-US" dirty="0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219200"/>
            <a:ext cx="8839200" cy="5257800"/>
          </a:xfrm>
        </p:spPr>
        <p:txBody>
          <a:bodyPr>
            <a:normAutofit/>
          </a:bodyPr>
          <a:lstStyle/>
          <a:p>
            <a:pPr algn="r" rtl="1">
              <a:lnSpc>
                <a:spcPct val="80000"/>
              </a:lnSpc>
            </a:pPr>
            <a:r>
              <a:rPr lang="fa-IR" sz="2800" dirty="0" smtClean="0"/>
              <a:t>فرض کنید می خواهیم تابع </a:t>
            </a:r>
            <a:r>
              <a:rPr lang="en-US" sz="2800" dirty="0" err="1" smtClean="0">
                <a:latin typeface="Courier New" pitchFamily="49" charset="0"/>
              </a:rPr>
              <a:t>setDay</a:t>
            </a:r>
            <a:r>
              <a:rPr lang="en-US" sz="2800" dirty="0" smtClean="0">
                <a:latin typeface="Courier New" pitchFamily="49" charset="0"/>
              </a:rPr>
              <a:t>()</a:t>
            </a:r>
            <a:r>
              <a:rPr lang="fa-IR" sz="2800" dirty="0" smtClean="0">
                <a:latin typeface="Courier New" pitchFamily="49" charset="0"/>
              </a:rPr>
              <a:t> از کلاس </a:t>
            </a:r>
            <a:r>
              <a:rPr lang="en-US" sz="2800" dirty="0" smtClean="0"/>
              <a:t>Date3</a:t>
            </a:r>
            <a:r>
              <a:rPr lang="fa-IR" sz="2800" dirty="0" smtClean="0"/>
              <a:t> را  با مقادیر بازگشتی متفاوت بارگذاری کنیم.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	public void </a:t>
            </a:r>
            <a:r>
              <a:rPr lang="en-US" sz="1800" dirty="0" err="1" smtClean="0">
                <a:latin typeface="Courier New" pitchFamily="49" charset="0"/>
              </a:rPr>
              <a:t>setDay</a:t>
            </a:r>
            <a:r>
              <a:rPr lang="en-US" sz="1800" dirty="0" smtClean="0">
                <a:latin typeface="Courier New" pitchFamily="49" charset="0"/>
              </a:rPr>
              <a:t>(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day )    { /* code here */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	public </a:t>
            </a:r>
            <a:r>
              <a:rPr lang="en-US" sz="1800" dirty="0" err="1" smtClean="0">
                <a:latin typeface="Courier New" pitchFamily="49" charset="0"/>
              </a:rPr>
              <a:t>boolean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setDay</a:t>
            </a:r>
            <a:r>
              <a:rPr lang="en-US" sz="1800" dirty="0" smtClean="0">
                <a:latin typeface="Courier New" pitchFamily="49" charset="0"/>
              </a:rPr>
              <a:t>(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day ) { /* code here */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800" dirty="0" smtClean="0">
              <a:latin typeface="Courier New" pitchFamily="49" charset="0"/>
            </a:endParaRPr>
          </a:p>
          <a:p>
            <a:pPr algn="r" rtl="1">
              <a:lnSpc>
                <a:spcPct val="80000"/>
              </a:lnSpc>
            </a:pPr>
            <a:endParaRPr lang="fa-IR" sz="2800" dirty="0" smtClean="0"/>
          </a:p>
          <a:p>
            <a:pPr algn="r" rtl="1">
              <a:lnSpc>
                <a:spcPct val="80000"/>
              </a:lnSpc>
            </a:pPr>
            <a:r>
              <a:rPr lang="fa-IR" sz="2800" dirty="0" smtClean="0"/>
              <a:t>این کار معتبر نیست، زیرا کدی را که فراخوانی می کند، ممکن است مقدار بازگشتی را در نظر نگیرد.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1800" dirty="0" err="1" smtClean="0">
                <a:latin typeface="Courier New" pitchFamily="49" charset="0"/>
              </a:rPr>
              <a:t>birthday.setDay</a:t>
            </a:r>
            <a:r>
              <a:rPr lang="en-US" sz="1800" dirty="0" smtClean="0">
                <a:latin typeface="Courier New" pitchFamily="49" charset="0"/>
              </a:rPr>
              <a:t>( 22 );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000" dirty="0" smtClean="0">
              <a:latin typeface="Courier New" pitchFamily="49" charset="0"/>
            </a:endParaRPr>
          </a:p>
          <a:p>
            <a:pPr algn="r" rtl="1">
              <a:lnSpc>
                <a:spcPct val="80000"/>
              </a:lnSpc>
            </a:pPr>
            <a:r>
              <a:rPr lang="fa-IR" sz="2800" dirty="0" smtClean="0"/>
              <a:t>کامپایلر نمی داند کدام </a:t>
            </a:r>
            <a:r>
              <a:rPr lang="en-US" sz="2800" dirty="0" err="1" smtClean="0">
                <a:latin typeface="Courier New" pitchFamily="49" charset="0"/>
              </a:rPr>
              <a:t>setDay</a:t>
            </a:r>
            <a:r>
              <a:rPr lang="en-US" sz="2800" dirty="0" smtClean="0">
                <a:latin typeface="Courier New" pitchFamily="49" charset="0"/>
              </a:rPr>
              <a:t>( )</a:t>
            </a:r>
            <a:r>
              <a:rPr lang="fa-IR" sz="2800" dirty="0" smtClean="0">
                <a:latin typeface="Courier New" pitchFamily="49" charset="0"/>
              </a:rPr>
              <a:t> را فراخوانی کند. </a:t>
            </a:r>
            <a:endParaRPr lang="fa-IR" sz="2800" dirty="0" smtClean="0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EBC82BA-1D9C-438E-BFE2-2E612CEA717D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سردرگمی کامپایلر</a:t>
            </a:r>
            <a:endParaRPr lang="en-US" dirty="0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143000"/>
            <a:ext cx="8229600" cy="5410200"/>
          </a:xfrm>
        </p:spPr>
        <p:txBody>
          <a:bodyPr>
            <a:noAutofit/>
          </a:bodyPr>
          <a:lstStyle/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000" dirty="0" smtClean="0"/>
              <a:t>تغییر نوع اتوماتیک متغییرها و بارگذاری دوباره ممکن است طوری با هم تعامل کنند که باعث سردرگمی کامپایلر شوند.</a:t>
            </a:r>
            <a:endParaRPr lang="en-US" sz="105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public class 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	//version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	public void </a:t>
            </a:r>
            <a:r>
              <a:rPr lang="en-US" sz="1800" dirty="0" err="1" smtClean="0">
                <a:latin typeface="Courier New" pitchFamily="49" charset="0"/>
              </a:rPr>
              <a:t>printAverage</a:t>
            </a:r>
            <a:r>
              <a:rPr lang="en-US" sz="1800" dirty="0" smtClean="0">
                <a:latin typeface="Courier New" pitchFamily="49" charset="0"/>
              </a:rPr>
              <a:t> (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a, double b) {/*code*/}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	//version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	public void </a:t>
            </a:r>
            <a:r>
              <a:rPr lang="en-US" sz="1800" dirty="0" err="1" smtClean="0">
                <a:latin typeface="Courier New" pitchFamily="49" charset="0"/>
              </a:rPr>
              <a:t>printAverage</a:t>
            </a:r>
            <a:r>
              <a:rPr lang="en-US" sz="1800" dirty="0" smtClean="0">
                <a:latin typeface="Courier New" pitchFamily="49" charset="0"/>
              </a:rPr>
              <a:t> ( double a,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b) {/*code*/}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}</a:t>
            </a:r>
          </a:p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000" dirty="0" smtClean="0"/>
              <a:t>حال کد زیر را در نظر بگیرید: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		X </a:t>
            </a:r>
            <a:r>
              <a:rPr lang="en-US" sz="1800" dirty="0" err="1" smtClean="0">
                <a:latin typeface="Courier New" pitchFamily="49" charset="0"/>
              </a:rPr>
              <a:t>myX</a:t>
            </a:r>
            <a:r>
              <a:rPr lang="en-US" sz="1800" dirty="0" smtClean="0">
                <a:latin typeface="Courier New" pitchFamily="49" charset="0"/>
              </a:rPr>
              <a:t> = new X(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	</a:t>
            </a:r>
            <a:r>
              <a:rPr lang="en-US" sz="1800" dirty="0" err="1" smtClean="0">
                <a:latin typeface="Courier New" pitchFamily="49" charset="0"/>
              </a:rPr>
              <a:t>myX.printAverage</a:t>
            </a:r>
            <a:r>
              <a:rPr lang="en-US" sz="1800" dirty="0" smtClean="0">
                <a:latin typeface="Courier New" pitchFamily="49" charset="0"/>
              </a:rPr>
              <a:t>( 5, 7 );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a-IR" sz="1800" dirty="0" smtClean="0">
              <a:latin typeface="Courier New" pitchFamily="49" charset="0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000" dirty="0" smtClean="0">
                <a:latin typeface="Courier New" pitchFamily="49" charset="0"/>
              </a:rPr>
              <a:t>کامپیایلر جاوا نمی تواند تصمیم بگیرد که: </a:t>
            </a:r>
          </a:p>
          <a:p>
            <a:pPr lvl="1" algn="r" rtl="1">
              <a:lnSpc>
                <a:spcPct val="80000"/>
              </a:lnSpc>
            </a:pPr>
            <a:r>
              <a:rPr lang="fa-IR" sz="1800" dirty="0" smtClean="0">
                <a:latin typeface="Courier New" pitchFamily="49" charset="0"/>
              </a:rPr>
              <a:t>7 را به 7.0 تغییر نوع دهد و نسخه ی اول </a:t>
            </a:r>
            <a:r>
              <a:rPr lang="en-US" sz="1800" dirty="0" err="1" smtClean="0"/>
              <a:t>printAverage</a:t>
            </a:r>
            <a:r>
              <a:rPr lang="en-US" sz="1800" dirty="0" smtClean="0"/>
              <a:t> </a:t>
            </a:r>
            <a:r>
              <a:rPr lang="fa-IR" sz="1800" dirty="0" smtClean="0"/>
              <a:t> </a:t>
            </a:r>
            <a:r>
              <a:rPr lang="fa-IR" sz="1800" dirty="0" smtClean="0">
                <a:latin typeface="Courier New" pitchFamily="49" charset="0"/>
              </a:rPr>
              <a:t>را صدا بزند. </a:t>
            </a:r>
          </a:p>
          <a:p>
            <a:pPr lvl="1" algn="r" rtl="1">
              <a:lnSpc>
                <a:spcPct val="80000"/>
              </a:lnSpc>
            </a:pPr>
            <a:r>
              <a:rPr lang="fa-IR" sz="1800" dirty="0" smtClean="0">
                <a:latin typeface="Courier New" pitchFamily="49" charset="0"/>
              </a:rPr>
              <a:t>یا 5را به 5.0 تغییر نوع دهد و نسخه ی ذوم </a:t>
            </a:r>
            <a:r>
              <a:rPr lang="en-US" sz="1800" dirty="0" err="1" smtClean="0"/>
              <a:t>printAverage</a:t>
            </a:r>
            <a:r>
              <a:rPr lang="en-US" sz="1800" dirty="0" smtClean="0"/>
              <a:t> </a:t>
            </a:r>
            <a:r>
              <a:rPr lang="fa-IR" sz="1800" dirty="0" smtClean="0"/>
              <a:t> </a:t>
            </a:r>
            <a:r>
              <a:rPr lang="fa-IR" sz="1800" dirty="0" smtClean="0">
                <a:latin typeface="Courier New" pitchFamily="49" charset="0"/>
              </a:rPr>
              <a:t>را صدا بزند. 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5EF9A9E-9A0A-43DF-B4C7-C0C781C47A15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 smtClean="0">
                <a:cs typeface="B Nazanin" panose="00000400000000000000" pitchFamily="2" charset="-78"/>
              </a:rPr>
              <a:t>تکنیکهای</a:t>
            </a:r>
            <a:r>
              <a:rPr lang="en-US" sz="3600" dirty="0" smtClean="0">
                <a:cs typeface="B Nazanin" panose="00000400000000000000" pitchFamily="2" charset="-78"/>
              </a:rPr>
              <a:t>OOP </a:t>
            </a:r>
          </a:p>
        </p:txBody>
      </p:sp>
      <p:sp>
        <p:nvSpPr>
          <p:cNvPr id="6149" name="Rectangle 1027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sz="2800" dirty="0" smtClean="0">
                <a:cs typeface="B Nazanin" panose="00000400000000000000" pitchFamily="2" charset="-78"/>
              </a:rPr>
              <a:t>طراحان کلاس برای دستیابی به اهداف خود از کپسوله سازی استفاده می کنند. </a:t>
            </a: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کپسوله سازی</a:t>
            </a:r>
          </a:p>
          <a:p>
            <a:pPr lvl="2" algn="r" rtl="1"/>
            <a:r>
              <a:rPr lang="fa-IR" sz="2400" dirty="0" smtClean="0">
                <a:cs typeface="B Nazanin" panose="00000400000000000000" pitchFamily="2" charset="-78"/>
              </a:rPr>
              <a:t>ترکیب داده و عملگرها در یک نهاد واحد به اسم کلاس</a:t>
            </a:r>
          </a:p>
          <a:p>
            <a:pPr lvl="2" algn="r" rtl="1"/>
            <a:r>
              <a:rPr lang="fa-IR" sz="2400" dirty="0" smtClean="0">
                <a:cs typeface="B Nazanin" panose="00000400000000000000" pitchFamily="2" charset="-78"/>
              </a:rPr>
              <a:t>تدارک شیوه ی دسترسی مناسب</a:t>
            </a:r>
          </a:p>
          <a:p>
            <a:pPr lvl="2" algn="r" rtl="1"/>
            <a:r>
              <a:rPr lang="fa-IR" sz="2400" dirty="0" smtClean="0">
                <a:cs typeface="B Nazanin" panose="00000400000000000000" pitchFamily="2" charset="-78"/>
              </a:rPr>
              <a:t>تمرکز روی پیاده سازی </a:t>
            </a:r>
          </a:p>
          <a:p>
            <a:pPr lvl="2" algn="r" rtl="1"/>
            <a:r>
              <a:rPr lang="fa-IR" sz="2400" dirty="0" smtClean="0">
                <a:cs typeface="B Nazanin" panose="00000400000000000000" pitchFamily="2" charset="-78"/>
              </a:rPr>
              <a:t>پنهان سازی اطلاعات (انتزاع یا تجرید)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C9D4907-8A7E-4492-A82B-BD10FA6E57F7}" type="slidenum">
              <a:rPr lang="en-US">
                <a:cs typeface="B Nazanin" panose="00000400000000000000" pitchFamily="2" charset="-78"/>
              </a:rPr>
              <a:pPr/>
              <a:t>3</a:t>
            </a:fld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dirty="0" smtClean="0"/>
              <a:t>ارزش کپسوله کردن</a:t>
            </a:r>
            <a:endParaRPr lang="en-US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endParaRPr lang="fa-IR" dirty="0" smtClean="0"/>
          </a:p>
          <a:p>
            <a:pPr algn="r" rtl="1" eaLnBrk="1" hangingPunct="1"/>
            <a:r>
              <a:rPr lang="fa-IR" dirty="0" smtClean="0"/>
              <a:t>نیازی نیست که برنامه نویسهای مشتری از جزییات پیاده سازی کلاس خبر داشته باشند و تنها کافی است که نحوه ی استفاده از کلاس را بدانند. </a:t>
            </a:r>
          </a:p>
          <a:p>
            <a:pPr algn="r" rtl="1" eaLnBrk="1" hangingPunct="1"/>
            <a:endParaRPr lang="fa-IR" dirty="0" smtClean="0"/>
          </a:p>
          <a:p>
            <a:pPr algn="r" rtl="1" eaLnBrk="1" hangingPunct="1"/>
            <a:r>
              <a:rPr lang="fa-IR" dirty="0" smtClean="0"/>
              <a:t>اطلاعات مورد نیاز برنامه نویسان مشتری باید حداقل باشد.</a:t>
            </a:r>
          </a:p>
          <a:p>
            <a:pPr algn="r" rtl="1" eaLnBrk="1" hangingPunct="1"/>
            <a:endParaRPr lang="fa-IR" dirty="0" smtClean="0"/>
          </a:p>
          <a:p>
            <a:pPr algn="r" rtl="1" eaLnBrk="1" hangingPunct="1"/>
            <a:r>
              <a:rPr lang="fa-IR" dirty="0" smtClean="0"/>
              <a:t>ممکن است که پیاده سازی کلاس تغییر کند بدون اینکه تاثیری روی کاربران کلاس بگذارد. 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0FB5C66-E6AD-4FE7-B296-F3709F983BB6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dirty="0" smtClean="0"/>
              <a:t>کنترل دسترسی</a:t>
            </a:r>
            <a:endParaRPr 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4835525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</a:pPr>
            <a:r>
              <a:rPr lang="fa-IR" sz="2800" dirty="0" smtClean="0"/>
              <a:t>کپسوله کردن با استفاده از کنترل دسترسی پیاده سازی شده است. 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تفکیک واسط کلاس از پیاده سازی آن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مرز بین برنامه نویس مشتری و طراح کلاس 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قسمت قابل مشاهده ی کلاس (واسط)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برنامه نویس مشتری می تواند از  واسط استفاده کند اما نمی تواند آنرا تغییر دهد.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قسمت پنهان کلاس (پیاده سازی)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طراح کلاس می تواند بدون اطلاع برنامه نویسان مشتری پیاده سازی را تغییر دهد. 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پیاده سازی نمی تواند توسط برنامه نویسان مشتری آسیب ببیند. 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16EA9FB-DEC7-42EA-A977-816181194561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dirty="0" smtClean="0"/>
              <a:t>کنترل دسترسی در جاوا</a:t>
            </a:r>
            <a:endParaRPr lang="en-US" dirty="0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dirty="0" smtClean="0"/>
              <a:t>دستوراتی</a:t>
            </a:r>
            <a:r>
              <a:rPr lang="fa-IR" i="1" dirty="0" smtClean="0"/>
              <a:t>  (تغییر دهنده های قابلیت مشاهده) </a:t>
            </a:r>
            <a:r>
              <a:rPr lang="fa-IR" dirty="0" smtClean="0"/>
              <a:t>وجود دارند که اجازه می دهند دسترسی متدها و متغییرها کنترل شود. </a:t>
            </a:r>
          </a:p>
          <a:p>
            <a:pPr lvl="1" algn="r" rtl="1"/>
            <a:r>
              <a:rPr lang="fa-IR" dirty="0" smtClean="0"/>
              <a:t>قابلیت مشاهده ی </a:t>
            </a:r>
            <a:r>
              <a:rPr lang="fa-IR" i="1" dirty="0" smtClean="0"/>
              <a:t>عمومی: </a:t>
            </a:r>
            <a:r>
              <a:rPr lang="fa-IR" dirty="0" smtClean="0"/>
              <a:t>همه مخصوصا برنامه نویس مشتری می تواند به آن دسترسی داشته باشد. </a:t>
            </a:r>
          </a:p>
          <a:p>
            <a:pPr lvl="2" algn="r" rtl="1"/>
            <a:r>
              <a:rPr lang="fa-IR" i="1" dirty="0" smtClean="0"/>
              <a:t>واسط </a:t>
            </a:r>
            <a:r>
              <a:rPr lang="fa-IR" dirty="0" smtClean="0"/>
              <a:t>کلاس</a:t>
            </a:r>
            <a:r>
              <a:rPr lang="fa-IR" i="1" dirty="0" smtClean="0"/>
              <a:t> </a:t>
            </a:r>
            <a:r>
              <a:rPr lang="fa-IR" dirty="0" smtClean="0"/>
              <a:t>توسط متدهای عمومی تعریف می شود. </a:t>
            </a:r>
          </a:p>
          <a:p>
            <a:pPr lvl="1" algn="r" rtl="1"/>
            <a:r>
              <a:rPr lang="fa-IR" dirty="0" smtClean="0"/>
              <a:t>قابلیت مشاهده ی </a:t>
            </a:r>
            <a:r>
              <a:rPr lang="fa-IR" i="1" dirty="0" smtClean="0"/>
              <a:t>خصوصی: </a:t>
            </a:r>
            <a:r>
              <a:rPr lang="fa-IR" dirty="0" smtClean="0"/>
              <a:t>فقط توسط متدهای کلاس قابل دسترسی است. </a:t>
            </a:r>
          </a:p>
          <a:p>
            <a:pPr lvl="1" algn="r" rtl="1"/>
            <a:r>
              <a:rPr lang="fa-IR" i="1" dirty="0" smtClean="0"/>
              <a:t>حالت دیگر – </a:t>
            </a:r>
            <a:r>
              <a:rPr lang="fa-IR" dirty="0" smtClean="0"/>
              <a:t>بعداً</a:t>
            </a:r>
          </a:p>
          <a:p>
            <a:pPr lvl="1" eaLnBrk="1" hangingPunct="1"/>
            <a:endParaRPr lang="en-US" sz="1200" b="1" i="1" dirty="0" smtClean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CCA6F4-7AA7-4357-8A21-D0928FE454C3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کلاس</a:t>
            </a:r>
            <a:r>
              <a:rPr lang="en-US" dirty="0" smtClean="0"/>
              <a:t>Date2 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990600"/>
            <a:ext cx="8458200" cy="5029200"/>
          </a:xfrm>
        </p:spPr>
        <p:txBody>
          <a:bodyPr>
            <a:normAutofit fontScale="92500" lnSpcReduction="10000"/>
          </a:bodyPr>
          <a:lstStyle/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000" dirty="0" smtClean="0"/>
              <a:t>در این نسخه متغییرها بصورت خصوصی تعریف شده اند.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034CA1"/>
                </a:solidFill>
                <a:latin typeface="Courier New" pitchFamily="49" charset="0"/>
              </a:rPr>
              <a:t>public class</a:t>
            </a:r>
            <a:r>
              <a:rPr lang="en-US" sz="2400" dirty="0" smtClean="0">
                <a:latin typeface="Courier New" pitchFamily="49" charset="0"/>
              </a:rPr>
              <a:t> Date2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2000" dirty="0" smtClean="0">
                <a:latin typeface="Courier New" pitchFamily="49" charset="0"/>
              </a:rPr>
              <a:t> String month;</a:t>
            </a:r>
            <a:br>
              <a:rPr lang="en-US" sz="2000" dirty="0" smtClean="0">
                <a:latin typeface="Courier New" pitchFamily="49" charset="0"/>
              </a:rPr>
            </a:b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 day;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34CA1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 year;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34CA1"/>
                </a:solidFill>
                <a:latin typeface="Courier New" pitchFamily="49" charset="0"/>
              </a:rPr>
              <a:t>void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toString</a:t>
            </a:r>
            <a:r>
              <a:rPr lang="en-US" sz="2000" dirty="0" smtClean="0">
                <a:latin typeface="Courier New" pitchFamily="49" charset="0"/>
              </a:rPr>
              <a:t>(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</a:rPr>
              <a:t>		return month + “ “ + day + “ “ + year;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// </a:t>
            </a:r>
            <a:r>
              <a:rPr lang="en-US" sz="2000" dirty="0" err="1" smtClean="0">
                <a:latin typeface="Courier New" pitchFamily="49" charset="0"/>
              </a:rPr>
              <a:t>setDate</a:t>
            </a:r>
            <a:r>
              <a:rPr lang="en-US" sz="2000" dirty="0" smtClean="0">
                <a:latin typeface="Courier New" pitchFamily="49" charset="0"/>
              </a:rPr>
              <a:t> and </a:t>
            </a:r>
            <a:r>
              <a:rPr lang="en-US" sz="2000" dirty="0" err="1" smtClean="0">
                <a:latin typeface="Courier New" pitchFamily="49" charset="0"/>
              </a:rPr>
              <a:t>monthString</a:t>
            </a:r>
            <a:r>
              <a:rPr lang="en-US" sz="2000" dirty="0" smtClean="0">
                <a:latin typeface="Courier New" pitchFamily="49" charset="0"/>
              </a:rPr>
              <a:t> same as Date1 class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1CBACCF-249B-41E7-BD07-7F08B6915749}" type="slidenum">
              <a:rPr lang="en-US"/>
              <a:pPr/>
              <a:t>7</a:t>
            </a:fld>
            <a:endParaRPr lang="en-US"/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990600" y="4419600"/>
            <a:ext cx="7239000" cy="533400"/>
          </a:xfrm>
          <a:prstGeom prst="rect">
            <a:avLst/>
          </a:prstGeom>
          <a:solidFill>
            <a:srgbClr val="FC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Any Date2 class method may use the class’ private instance variables.</a:t>
            </a:r>
          </a:p>
        </p:txBody>
      </p:sp>
      <p:sp>
        <p:nvSpPr>
          <p:cNvPr id="10247" name="Line 5"/>
          <p:cNvSpPr>
            <a:spLocks noChangeShapeType="1"/>
          </p:cNvSpPr>
          <p:nvPr/>
        </p:nvSpPr>
        <p:spPr bwMode="auto">
          <a:xfrm flipV="1">
            <a:off x="23622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6"/>
          <p:cNvSpPr>
            <a:spLocks noChangeShapeType="1"/>
          </p:cNvSpPr>
          <p:nvPr/>
        </p:nvSpPr>
        <p:spPr bwMode="auto">
          <a:xfrm flipV="1">
            <a:off x="41910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10"/>
          <p:cNvSpPr>
            <a:spLocks noChangeShapeType="1"/>
          </p:cNvSpPr>
          <p:nvPr/>
        </p:nvSpPr>
        <p:spPr bwMode="auto">
          <a:xfrm flipV="1">
            <a:off x="58674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00075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مثال کنترل دسترسی</a:t>
            </a:r>
            <a:endParaRPr lang="en-US" dirty="0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algn="r" rtl="1">
              <a:lnSpc>
                <a:spcPct val="80000"/>
              </a:lnSpc>
              <a:buNone/>
            </a:pPr>
            <a:r>
              <a:rPr lang="fa-IR" sz="1800" dirty="0" smtClean="0"/>
              <a:t>در کلاس </a:t>
            </a:r>
            <a:r>
              <a:rPr lang="en-US" sz="1800" dirty="0" smtClean="0"/>
              <a:t>Date1</a:t>
            </a:r>
            <a:r>
              <a:rPr lang="fa-IR" sz="1800" dirty="0" smtClean="0"/>
              <a:t> از متغییرهای عمومی استفاده کردیم.</a:t>
            </a:r>
          </a:p>
          <a:p>
            <a:pPr algn="r" rtl="1">
              <a:lnSpc>
                <a:spcPct val="80000"/>
              </a:lnSpc>
              <a:buNone/>
            </a:pPr>
            <a:r>
              <a:rPr lang="fa-IR" sz="1800" dirty="0" smtClean="0"/>
              <a:t>در کلاس </a:t>
            </a:r>
            <a:r>
              <a:rPr lang="en-US" sz="1800" dirty="0" smtClean="0"/>
              <a:t>Date2</a:t>
            </a:r>
            <a:r>
              <a:rPr lang="fa-IR" sz="1800" dirty="0" smtClean="0"/>
              <a:t> از متغییرهای خصوصی استفاده می کنیم.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500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34CA1"/>
                </a:solidFill>
                <a:latin typeface="Courier New" pitchFamily="49" charset="0"/>
              </a:rPr>
              <a:t>class</a:t>
            </a:r>
            <a:r>
              <a:rPr lang="en-US" sz="2000" dirty="0" smtClean="0">
                <a:latin typeface="Courier New" pitchFamily="49" charset="0"/>
              </a:rPr>
              <a:t> Date2Demo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34CA1"/>
                </a:solidFill>
                <a:latin typeface="Courier New" pitchFamily="49" charset="0"/>
              </a:rPr>
              <a:t>static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34CA1"/>
                </a:solidFill>
                <a:latin typeface="Courier New" pitchFamily="49" charset="0"/>
              </a:rPr>
              <a:t>void</a:t>
            </a:r>
            <a:r>
              <a:rPr lang="en-US" sz="2000" dirty="0" smtClean="0">
                <a:latin typeface="Courier New" pitchFamily="49" charset="0"/>
              </a:rPr>
              <a:t> main( String[ ] </a:t>
            </a:r>
            <a:r>
              <a:rPr lang="en-US" sz="2000" dirty="0" err="1" smtClean="0">
                <a:latin typeface="Courier New" pitchFamily="49" charset="0"/>
              </a:rPr>
              <a:t>args</a:t>
            </a:r>
            <a:r>
              <a:rPr lang="en-US" sz="2000" dirty="0" smtClean="0">
                <a:latin typeface="Courier New" pitchFamily="49" charset="0"/>
              </a:rPr>
              <a:t> )</a:t>
            </a:r>
            <a:br>
              <a:rPr lang="en-US" sz="2000" dirty="0" smtClean="0">
                <a:latin typeface="Courier New" pitchFamily="49" charset="0"/>
              </a:rPr>
            </a:br>
            <a:r>
              <a:rPr lang="en-US" sz="2000" dirty="0" smtClean="0">
                <a:latin typeface="Courier New" pitchFamily="49" charset="0"/>
              </a:rPr>
              <a:t>{</a:t>
            </a:r>
            <a:br>
              <a:rPr lang="en-US" sz="2000" dirty="0" smtClean="0">
                <a:latin typeface="Courier New" pitchFamily="49" charset="0"/>
              </a:rPr>
            </a:br>
            <a:r>
              <a:rPr lang="en-US" sz="2000" dirty="0" smtClean="0">
                <a:latin typeface="Courier New" pitchFamily="49" charset="0"/>
              </a:rPr>
              <a:t>	Date2 </a:t>
            </a:r>
            <a:r>
              <a:rPr lang="en-US" sz="2000" dirty="0" err="1" smtClean="0">
                <a:latin typeface="Courier New" pitchFamily="49" charset="0"/>
              </a:rPr>
              <a:t>myDate</a:t>
            </a:r>
            <a:r>
              <a:rPr lang="en-US" sz="2000" dirty="0" smtClean="0">
                <a:latin typeface="Courier New" pitchFamily="49" charset="0"/>
              </a:rPr>
              <a:t> = </a:t>
            </a:r>
            <a:r>
              <a:rPr lang="en-US" sz="2000" dirty="0" smtClean="0">
                <a:solidFill>
                  <a:srgbClr val="034CA1"/>
                </a:solidFill>
                <a:latin typeface="Courier New" pitchFamily="49" charset="0"/>
              </a:rPr>
              <a:t>new</a:t>
            </a:r>
            <a:r>
              <a:rPr lang="en-US" sz="2000" dirty="0" smtClean="0">
                <a:latin typeface="Courier New" pitchFamily="49" charset="0"/>
              </a:rPr>
              <a:t> Date2( );</a:t>
            </a:r>
            <a:br>
              <a:rPr lang="en-US" sz="2000" dirty="0" smtClean="0">
                <a:latin typeface="Courier New" pitchFamily="49" charset="0"/>
              </a:rPr>
            </a:br>
            <a:r>
              <a:rPr lang="en-US" sz="2000" dirty="0" smtClean="0">
                <a:latin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</a:rPr>
            </a:b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myDate.month</a:t>
            </a:r>
            <a:r>
              <a:rPr lang="en-US" sz="2000" dirty="0" smtClean="0">
                <a:latin typeface="Courier New" pitchFamily="49" charset="0"/>
              </a:rPr>
              <a:t> = “July”;	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// compiler error</a:t>
            </a:r>
            <a:r>
              <a:rPr lang="en-US" sz="2000" dirty="0" smtClean="0">
                <a:latin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</a:rPr>
            </a:b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myDate.day</a:t>
            </a:r>
            <a:r>
              <a:rPr lang="en-US" sz="2000" dirty="0" smtClean="0">
                <a:latin typeface="Courier New" pitchFamily="49" charset="0"/>
              </a:rPr>
              <a:t> = 4;		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// compiler error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	</a:t>
            </a:r>
            <a:r>
              <a:rPr lang="en-US" sz="2000" dirty="0" err="1" smtClean="0">
                <a:latin typeface="Courier New" pitchFamily="49" charset="0"/>
              </a:rPr>
              <a:t>myDate.year</a:t>
            </a:r>
            <a:r>
              <a:rPr lang="en-US" sz="2000" dirty="0" smtClean="0">
                <a:latin typeface="Courier New" pitchFamily="49" charset="0"/>
              </a:rPr>
              <a:t> = 1950;	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// compiler error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	</a:t>
            </a:r>
            <a:r>
              <a:rPr lang="en-US" sz="2000" dirty="0" err="1" smtClean="0">
                <a:latin typeface="Courier New" pitchFamily="49" charset="0"/>
              </a:rPr>
              <a:t>myDate.setDate</a:t>
            </a:r>
            <a:r>
              <a:rPr lang="en-US" sz="2000" dirty="0" smtClean="0">
                <a:latin typeface="Courier New" pitchFamily="49" charset="0"/>
              </a:rPr>
              <a:t>( 7, 4, 1950 );	// OK – why?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	</a:t>
            </a:r>
            <a:r>
              <a:rPr lang="en-US" sz="2000" dirty="0" err="1" smtClean="0">
                <a:latin typeface="Courier New" pitchFamily="49" charset="0"/>
              </a:rPr>
              <a:t>System.out.println</a:t>
            </a:r>
            <a:r>
              <a:rPr lang="en-US" sz="2000" dirty="0" smtClean="0">
                <a:latin typeface="Courier New" pitchFamily="49" charset="0"/>
              </a:rPr>
              <a:t>( </a:t>
            </a:r>
            <a:r>
              <a:rPr lang="en-US" sz="2000" dirty="0" err="1" smtClean="0">
                <a:latin typeface="Courier New" pitchFamily="49" charset="0"/>
              </a:rPr>
              <a:t>myDate.toString</a:t>
            </a:r>
            <a:r>
              <a:rPr lang="en-US" sz="2000" dirty="0" smtClean="0">
                <a:latin typeface="Courier New" pitchFamily="49" charset="0"/>
              </a:rPr>
              <a:t>( 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B55C14-1863-4816-AEDD-7900C33644EB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r" rtl="1" eaLnBrk="1" hangingPunct="1"/>
            <a:r>
              <a:rPr lang="fa-IR" sz="3600" dirty="0" smtClean="0"/>
              <a:t>متغییرهای خصوصی</a:t>
            </a:r>
            <a:endParaRPr lang="en-US" sz="3600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066800"/>
            <a:ext cx="8610600" cy="5059363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</a:pPr>
            <a:r>
              <a:rPr lang="fa-IR" sz="2800" dirty="0" smtClean="0"/>
              <a:t>از متغییرهای خصوصی فقط داخل کلاس می توان استفاده کرد. </a:t>
            </a:r>
          </a:p>
          <a:p>
            <a:pPr algn="r" rtl="1" eaLnBrk="1" hangingPunct="1">
              <a:lnSpc>
                <a:spcPct val="90000"/>
              </a:lnSpc>
            </a:pPr>
            <a:endParaRPr lang="fa-IR" sz="2800" dirty="0" smtClean="0"/>
          </a:p>
          <a:p>
            <a:pPr algn="r" rtl="1" eaLnBrk="1" hangingPunct="1">
              <a:lnSpc>
                <a:spcPct val="90000"/>
              </a:lnSpc>
            </a:pPr>
            <a:r>
              <a:rPr lang="fa-IR" sz="2800" dirty="0" smtClean="0"/>
              <a:t>متغییرهای خصوصی جزییات پیاده سازی را پنهان می کنند و در راستای کپسوله کردن فعالیت می کنند. 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sz="2800" dirty="0" smtClean="0"/>
              <a:t>کاربران کلاس (برنامه نویسان مشتری) به متغییرهای خصوصی دسترسی ندارند. </a:t>
            </a:r>
          </a:p>
          <a:p>
            <a:pPr algn="r" rtl="1" eaLnBrk="1" hangingPunct="1">
              <a:lnSpc>
                <a:spcPct val="90000"/>
              </a:lnSpc>
            </a:pPr>
            <a:endParaRPr lang="fa-IR" sz="2800" dirty="0" smtClean="0"/>
          </a:p>
          <a:p>
            <a:pPr algn="r" rtl="1" eaLnBrk="1" hangingPunct="1">
              <a:lnSpc>
                <a:spcPct val="90000"/>
              </a:lnSpc>
            </a:pPr>
            <a:r>
              <a:rPr lang="fa-IR" sz="2800" smtClean="0"/>
              <a:t>یک عادت </a:t>
            </a:r>
            <a:r>
              <a:rPr lang="fa-IR" sz="2800" dirty="0" smtClean="0"/>
              <a:t>برنامه نویسی خوب: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تمام متغییرها را خصوصی تعریف کنید.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/>
              <a:t>در نتیجه کلاس روی چگونگی، زمان و شرط تغییر متغییرها کنترل کامل دارد.  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B71A5-D967-4E4E-8DEA-DB858A1DC56F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Lec10-Inheritance1</Template>
  <TotalTime>2677</TotalTime>
  <Words>1022</Words>
  <Application>Microsoft Office PowerPoint</Application>
  <PresentationFormat>On-screen Show (4:3)</PresentationFormat>
  <Paragraphs>286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Equity</vt:lpstr>
      <vt:lpstr>محصور سازی </vt:lpstr>
      <vt:lpstr>انواع برنامه نویس ها</vt:lpstr>
      <vt:lpstr>تکنیکهایOOP </vt:lpstr>
      <vt:lpstr>ارزش کپسوله کردن</vt:lpstr>
      <vt:lpstr>کنترل دسترسی</vt:lpstr>
      <vt:lpstr>کنترل دسترسی در جاوا</vt:lpstr>
      <vt:lpstr>کلاسDate2 </vt:lpstr>
      <vt:lpstr>مثال کنترل دسترسی</vt:lpstr>
      <vt:lpstr>متغییرهای خصوصی</vt:lpstr>
      <vt:lpstr>خلاصه ی کپسوله سازی </vt:lpstr>
      <vt:lpstr>تغییر و دسترسی متغییرها </vt:lpstr>
      <vt:lpstr>متدهای تغییر و دسترسی</vt:lpstr>
      <vt:lpstr>Date2 Accessor and Mutator</vt:lpstr>
      <vt:lpstr>احتیاط</vt:lpstr>
      <vt:lpstr>متدهای خصوصی</vt:lpstr>
      <vt:lpstr>مثالی از متد خصوصی </vt:lpstr>
      <vt:lpstr>مطالبی بیشتر درباره ی متد</vt:lpstr>
      <vt:lpstr>بارگذاری دوباره ی متدها</vt:lpstr>
      <vt:lpstr>بارگذاری متد  setDate</vt:lpstr>
      <vt:lpstr>Date3 Class - Overloaded setDate Method</vt:lpstr>
      <vt:lpstr>کلاس Date3Demo</vt:lpstr>
      <vt:lpstr>امضای متد</vt:lpstr>
      <vt:lpstr>مقدار بازگشتی کافی نیست</vt:lpstr>
      <vt:lpstr>سردرگمی کامپایلر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202</dc:title>
  <dc:creator>Dennis L. Frey</dc:creator>
  <cp:lastModifiedBy>mozafar</cp:lastModifiedBy>
  <cp:revision>299</cp:revision>
  <dcterms:created xsi:type="dcterms:W3CDTF">2007-08-06T14:29:00Z</dcterms:created>
  <dcterms:modified xsi:type="dcterms:W3CDTF">2015-10-26T16:22:45Z</dcterms:modified>
</cp:coreProperties>
</file>